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7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95654-828E-4598-95EC-8CB1C2F488F2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14C37-B3C0-4CF0-8FD2-6B82FAA926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64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14C37-B3C0-4CF0-8FD2-6B82FAA9268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bajc.org.au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 userDrawn="1"/>
        </p:nvSpPr>
        <p:spPr bwMode="auto">
          <a:xfrm>
            <a:off x="0" y="1124744"/>
            <a:ext cx="9144000" cy="48965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ChangeArrowheads="1"/>
          </p:cNvSpPr>
          <p:nvPr userDrawn="1"/>
        </p:nvSpPr>
        <p:spPr bwMode="auto">
          <a:xfrm>
            <a:off x="0" y="5975569"/>
            <a:ext cx="9144000" cy="360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ChangeArrowheads="1"/>
          </p:cNvSpPr>
          <p:nvPr userDrawn="1"/>
        </p:nvSpPr>
        <p:spPr bwMode="auto">
          <a:xfrm>
            <a:off x="0" y="1124744"/>
            <a:ext cx="9144000" cy="45719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ext Box 45"/>
          <p:cNvSpPr txBox="1">
            <a:spLocks noChangeArrowheads="1"/>
          </p:cNvSpPr>
          <p:nvPr userDrawn="1"/>
        </p:nvSpPr>
        <p:spPr bwMode="auto">
          <a:xfrm>
            <a:off x="2267744" y="6237312"/>
            <a:ext cx="42484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Web</a:t>
            </a:r>
            <a:r>
              <a:rPr lang="en-US" dirty="0">
                <a:solidFill>
                  <a:srgbClr val="000000"/>
                </a:solidFill>
              </a:rPr>
              <a:t>: </a:t>
            </a:r>
            <a:r>
              <a:rPr lang="en-US" dirty="0">
                <a:solidFill>
                  <a:srgbClr val="000000"/>
                </a:solidFill>
                <a:hlinkClick r:id="rId2"/>
              </a:rPr>
              <a:t>http://www.bajc.org.au</a:t>
            </a:r>
            <a:r>
              <a:rPr lang="en-US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371600" y="3623352"/>
            <a:ext cx="6400800" cy="762000"/>
          </a:xfrm>
        </p:spPr>
        <p:txBody>
          <a:bodyPr anchor="ctr" anchorCtr="1"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2000" b="0" smtClean="0"/>
            </a:lvl1pPr>
          </a:lstStyle>
          <a:p>
            <a:r>
              <a:rPr lang="en-AU" dirty="0"/>
              <a:t>Click to </a:t>
            </a:r>
            <a:r>
              <a:rPr lang="en-AU" dirty="0" smtClean="0"/>
              <a:t>Edit  Authors and Affiliations</a:t>
            </a:r>
            <a:endParaRPr lang="en-AU" dirty="0"/>
          </a:p>
        </p:txBody>
      </p:sp>
      <p:sp>
        <p:nvSpPr>
          <p:cNvPr id="10261" name="Rectangle 21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85800" y="1273175"/>
            <a:ext cx="7772400" cy="859681"/>
          </a:xfrm>
        </p:spPr>
        <p:txBody>
          <a:bodyPr/>
          <a:lstStyle>
            <a:lvl1pPr>
              <a:defRPr sz="2800"/>
            </a:lvl1pPr>
            <a:lvl2pPr marL="742950" marR="0" indent="-28575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2pPr>
          </a:lstStyle>
          <a:p>
            <a:pPr marL="742950" marR="0" lvl="1" indent="-28575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tabLst/>
              <a:defRPr/>
            </a:pPr>
            <a:r>
              <a:rPr lang="en-AU" dirty="0"/>
              <a:t>Click to </a:t>
            </a:r>
            <a:r>
              <a:rPr lang="en-AU" dirty="0" smtClean="0"/>
              <a:t>Edit Project Title</a:t>
            </a:r>
            <a:endParaRPr lang="en-AU" dirty="0"/>
          </a:p>
        </p:txBody>
      </p:sp>
      <p:sp>
        <p:nvSpPr>
          <p:cNvPr id="13" name="TextBox 3"/>
          <p:cNvSpPr txBox="1">
            <a:spLocks noChangeArrowheads="1"/>
          </p:cNvSpPr>
          <p:nvPr userDrawn="1"/>
        </p:nvSpPr>
        <p:spPr bwMode="auto">
          <a:xfrm>
            <a:off x="5076056" y="117544"/>
            <a:ext cx="36724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AU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Presentation for</a:t>
            </a:r>
            <a:endParaRPr lang="en-AU" sz="14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AU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BAJC Annual Project Review</a:t>
            </a:r>
            <a:endParaRPr lang="en-AU" sz="14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</a:endParaRPr>
          </a:p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Cairns Australia</a:t>
            </a:r>
            <a:endParaRPr lang="en-AU" sz="1400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</a:endParaRPr>
          </a:p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20 February</a:t>
            </a:r>
            <a:r>
              <a:rPr lang="en-AU" sz="14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 2019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15" name="Picture 5" descr="E:\My Dropbox\Baosteel-R&amp;DCenter\Office-n-Logo\Centre-name-all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000" y="54000"/>
            <a:ext cx="3168352" cy="1017651"/>
          </a:xfrm>
          <a:prstGeom prst="rect">
            <a:avLst/>
          </a:prstGeom>
          <a:noFill/>
        </p:spPr>
      </p:pic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2879812" y="2348880"/>
            <a:ext cx="3024336" cy="50405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AU" dirty="0" smtClean="0"/>
              <a:t>Project ID: BAxx0mn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43608" y="4929318"/>
            <a:ext cx="7002704" cy="10365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52400"/>
            <a:ext cx="8229600" cy="75632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95536" y="1124744"/>
            <a:ext cx="8352928" cy="496855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Slide </a:t>
            </a:r>
            <a:fld id="{802B79A3-E4D3-410D-B2E6-A584EACF735C}" type="slidenum">
              <a:rPr lang="en-US"/>
              <a:pPr>
                <a:defRPr/>
              </a:pPr>
              <a:t>‹#›</a:t>
            </a:fld>
            <a:r>
              <a:rPr lang="en-US" dirty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ADAFF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2" name="Rectangle 598"/>
          <p:cNvSpPr>
            <a:spLocks noChangeArrowheads="1"/>
          </p:cNvSpPr>
          <p:nvPr userDrawn="1"/>
        </p:nvSpPr>
        <p:spPr bwMode="auto">
          <a:xfrm>
            <a:off x="152400" y="4876800"/>
            <a:ext cx="228600" cy="1066800"/>
          </a:xfrm>
          <a:prstGeom prst="rect">
            <a:avLst/>
          </a:prstGeom>
          <a:gradFill rotWithShape="1">
            <a:gsLst>
              <a:gs pos="0">
                <a:srgbClr val="BADAFF">
                  <a:alpha val="0"/>
                </a:srgbClr>
              </a:gs>
              <a:gs pos="50000">
                <a:srgbClr val="FFE781"/>
              </a:gs>
              <a:gs pos="100000">
                <a:srgbClr val="BADAFF">
                  <a:alpha val="0"/>
                </a:srgbClr>
              </a:gs>
            </a:gsLst>
            <a:lin ang="5400000" scaled="1"/>
          </a:gra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>
              <a:solidFill>
                <a:srgbClr val="1A1A5A"/>
              </a:solidFill>
            </a:endParaRPr>
          </a:p>
        </p:txBody>
      </p:sp>
      <p:sp>
        <p:nvSpPr>
          <p:cNvPr id="1623" name="Rectangle 599" descr="-1"/>
          <p:cNvSpPr>
            <a:spLocks noChangeArrowheads="1"/>
          </p:cNvSpPr>
          <p:nvPr userDrawn="1"/>
        </p:nvSpPr>
        <p:spPr bwMode="auto">
          <a:xfrm>
            <a:off x="152400" y="3048000"/>
            <a:ext cx="9144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Control 1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625" name="Rectangle 601" descr="-1"/>
          <p:cNvSpPr>
            <a:spLocks noChangeArrowheads="1"/>
          </p:cNvSpPr>
          <p:nvPr userDrawn="1"/>
        </p:nvSpPr>
        <p:spPr bwMode="auto">
          <a:xfrm>
            <a:off x="152400" y="3505200"/>
            <a:ext cx="914400" cy="304800"/>
          </a:xfrm>
          <a:prstGeom prst="rect">
            <a:avLst/>
          </a:prstGeom>
          <a:solidFill>
            <a:srgbClr val="FFE78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Control 2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626" name="Rectangle 602" descr="-1"/>
          <p:cNvSpPr>
            <a:spLocks noChangeArrowheads="1"/>
          </p:cNvSpPr>
          <p:nvPr userDrawn="1"/>
        </p:nvSpPr>
        <p:spPr bwMode="auto">
          <a:xfrm>
            <a:off x="152400" y="3962400"/>
            <a:ext cx="914400" cy="304800"/>
          </a:xfrm>
          <a:prstGeom prst="rect">
            <a:avLst/>
          </a:prstGeom>
          <a:solidFill>
            <a:srgbClr val="FFE78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Control 3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627" name="Rectangle 603" descr="Thankyou for listening"/>
          <p:cNvSpPr>
            <a:spLocks noChangeArrowheads="1"/>
          </p:cNvSpPr>
          <p:nvPr userDrawn="1"/>
        </p:nvSpPr>
        <p:spPr bwMode="auto">
          <a:xfrm>
            <a:off x="152400" y="4419600"/>
            <a:ext cx="914400" cy="304800"/>
          </a:xfrm>
          <a:prstGeom prst="rect">
            <a:avLst/>
          </a:prstGeom>
          <a:solidFill>
            <a:srgbClr val="FFE78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Alt. Text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1219200"/>
            <a:ext cx="9144000" cy="762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6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20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720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Title Style</a:t>
            </a:r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61125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>
              <a:defRPr sz="1400" i="1">
                <a:solidFill>
                  <a:srgbClr val="000000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Slide </a:t>
            </a:r>
            <a:fld id="{1DD22180-EE5D-4174-9E23-364E3BD7A14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/>
              <a:t>  </a:t>
            </a:r>
          </a:p>
        </p:txBody>
      </p:sp>
      <p:pic>
        <p:nvPicPr>
          <p:cNvPr id="14" name="Picture 5" descr="E:\My Dropbox\Baosteel-R&amp;DCenter\Office-n-Logo\Centre-name-all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6192000"/>
            <a:ext cx="1944216" cy="624468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1052736"/>
            <a:ext cx="9144000" cy="51032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41"/>
          <p:cNvSpPr>
            <a:spLocks noChangeArrowheads="1"/>
          </p:cNvSpPr>
          <p:nvPr userDrawn="1"/>
        </p:nvSpPr>
        <p:spPr bwMode="auto">
          <a:xfrm>
            <a:off x="0" y="1052736"/>
            <a:ext cx="9144000" cy="180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›"/>
        <a:defRPr sz="1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1800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Project </a:t>
            </a:r>
            <a:r>
              <a:rPr lang="en-AU" b="1" dirty="0" smtClean="0"/>
              <a:t>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Briefly </a:t>
            </a:r>
            <a:r>
              <a:rPr lang="en-AU" dirty="0"/>
              <a:t>summarise the Milestones defined in the Project Scope, the targets proposed the project proposal, initial and targeted technology readiness level (TRL), and any adjusted research plan if applicable</a:t>
            </a:r>
            <a:r>
              <a:rPr lang="en-AU" dirty="0" smtClean="0"/>
              <a:t>.</a:t>
            </a:r>
          </a:p>
          <a:p>
            <a:r>
              <a:rPr lang="en-AU" dirty="0" smtClean="0"/>
              <a:t>Limited in </a:t>
            </a:r>
            <a:r>
              <a:rPr lang="en-AU" b="1" dirty="0" smtClean="0">
                <a:solidFill>
                  <a:srgbClr val="FF0000"/>
                </a:solidFill>
              </a:rPr>
              <a:t>one slide </a:t>
            </a:r>
            <a:endParaRPr lang="en-AU" b="1" dirty="0">
              <a:solidFill>
                <a:srgbClr val="FF0000"/>
              </a:solidFill>
            </a:endParaRPr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802B79A3-E4D3-410D-B2E6-A584EACF735C}" type="slidenum">
              <a:rPr lang="en-US" smtClean="0"/>
              <a:pPr>
                <a:defRPr/>
              </a:pPr>
              <a:t>2</a:t>
            </a:fld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Main Research </a:t>
            </a:r>
            <a:r>
              <a:rPr lang="en-AU" b="1" dirty="0" smtClean="0"/>
              <a:t>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Use </a:t>
            </a:r>
            <a:r>
              <a:rPr lang="en-AU" b="1" dirty="0" smtClean="0">
                <a:solidFill>
                  <a:srgbClr val="FF0000"/>
                </a:solidFill>
              </a:rPr>
              <a:t>one slide </a:t>
            </a:r>
            <a:r>
              <a:rPr lang="en-AU" dirty="0" smtClean="0"/>
              <a:t>to summarise </a:t>
            </a:r>
            <a:r>
              <a:rPr lang="en-AU" dirty="0"/>
              <a:t>the main research activities since the project was set up, including the interaction with </a:t>
            </a:r>
            <a:r>
              <a:rPr lang="en-AU" dirty="0" err="1"/>
              <a:t>Baosteel</a:t>
            </a:r>
            <a:r>
              <a:rPr lang="en-AU" dirty="0"/>
              <a:t> and associated parties.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02B79A3-E4D3-410D-B2E6-A584EACF735C}" type="slidenum">
              <a:rPr lang="en-US" smtClean="0"/>
              <a:pPr>
                <a:defRPr/>
              </a:pPr>
              <a:t>3</a:t>
            </a:fld>
            <a:r>
              <a:rPr lang="en-US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99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Key Progress and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Summarise </a:t>
            </a:r>
            <a:r>
              <a:rPr lang="en-AU" dirty="0"/>
              <a:t>the progress against the milestones in the Project Scope </a:t>
            </a:r>
            <a:r>
              <a:rPr lang="en-AU" dirty="0" smtClean="0"/>
              <a:t>and </a:t>
            </a:r>
            <a:r>
              <a:rPr lang="en-AU" dirty="0"/>
              <a:t>highlight the key outcomes such as patent, know-how, publication, technical transfer, value-added research findings, prototype product, etc.</a:t>
            </a:r>
            <a:r>
              <a:rPr lang="en-AU" dirty="0" smtClean="0"/>
              <a:t>)</a:t>
            </a:r>
          </a:p>
          <a:p>
            <a:r>
              <a:rPr lang="en-AU" dirty="0"/>
              <a:t>Comment on how the project outcomes may impact on the particular research field and </a:t>
            </a:r>
            <a:r>
              <a:rPr lang="en-AU" dirty="0" err="1"/>
              <a:t>Baosteel’s</a:t>
            </a:r>
            <a:r>
              <a:rPr lang="en-AU" dirty="0"/>
              <a:t> strategic development and business activities</a:t>
            </a:r>
            <a:r>
              <a:rPr lang="en-AU" dirty="0" smtClean="0"/>
              <a:t>.</a:t>
            </a:r>
            <a:endParaRPr lang="en-AU" dirty="0"/>
          </a:p>
          <a:p>
            <a:r>
              <a:rPr lang="en-AU" dirty="0"/>
              <a:t>Evaluate the technology readiness level (TRL) achieved </a:t>
            </a:r>
            <a:r>
              <a:rPr lang="en-AU" dirty="0" smtClean="0"/>
              <a:t>and </a:t>
            </a:r>
            <a:r>
              <a:rPr lang="en-AU" dirty="0"/>
              <a:t>prospect of the possible application of the technology resulted from the research project</a:t>
            </a:r>
            <a:r>
              <a:rPr lang="en-AU" dirty="0" smtClean="0"/>
              <a:t>.</a:t>
            </a:r>
          </a:p>
          <a:p>
            <a:r>
              <a:rPr lang="en-AU" dirty="0" smtClean="0"/>
              <a:t>Limited </a:t>
            </a:r>
            <a:r>
              <a:rPr lang="en-AU" b="1" dirty="0" smtClean="0">
                <a:solidFill>
                  <a:srgbClr val="FF0000"/>
                </a:solidFill>
              </a:rPr>
              <a:t>one or two slides</a:t>
            </a:r>
            <a:endParaRPr lang="en-A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02B79A3-E4D3-410D-B2E6-A584EACF735C}" type="slidenum">
              <a:rPr lang="en-US" smtClean="0"/>
              <a:pPr>
                <a:defRPr/>
              </a:pPr>
              <a:t>4</a:t>
            </a:fld>
            <a:r>
              <a:rPr lang="en-US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01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Funding Use and Financial Status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Use </a:t>
            </a:r>
            <a:r>
              <a:rPr lang="en-AU" b="1" dirty="0" smtClean="0">
                <a:solidFill>
                  <a:srgbClr val="FF0000"/>
                </a:solidFill>
              </a:rPr>
              <a:t>one slide </a:t>
            </a:r>
            <a:r>
              <a:rPr lang="en-AU" dirty="0" smtClean="0"/>
              <a:t>for brief </a:t>
            </a:r>
            <a:r>
              <a:rPr lang="en-AU" dirty="0"/>
              <a:t>summary of the funding use and financial status to date.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02B79A3-E4D3-410D-B2E6-A584EACF735C}" type="slidenum">
              <a:rPr lang="en-US" smtClean="0"/>
              <a:pPr>
                <a:defRPr/>
              </a:pPr>
              <a:t>5</a:t>
            </a:fld>
            <a:r>
              <a:rPr lang="en-US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37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200" b="1" dirty="0"/>
              <a:t>Conclusions </a:t>
            </a:r>
            <a:r>
              <a:rPr lang="en-AU" sz="3200" b="1" dirty="0" smtClean="0"/>
              <a:t>&amp; </a:t>
            </a:r>
            <a:r>
              <a:rPr lang="en-AU" sz="3200" b="1" dirty="0"/>
              <a:t>Further Research </a:t>
            </a:r>
            <a:r>
              <a:rPr lang="en-AU" sz="3200" b="1" dirty="0" smtClean="0"/>
              <a:t>Plan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Conclude </a:t>
            </a:r>
            <a:r>
              <a:rPr lang="en-AU" dirty="0"/>
              <a:t>with a few dot points, and summarise the further research plan if the project has been extended or will be on-going in </a:t>
            </a:r>
            <a:r>
              <a:rPr lang="en-AU" dirty="0" smtClean="0"/>
              <a:t>2019. </a:t>
            </a:r>
            <a:endParaRPr lang="en-AU" dirty="0" smtClean="0"/>
          </a:p>
          <a:p>
            <a:r>
              <a:rPr lang="en-AU" dirty="0" smtClean="0"/>
              <a:t>Limited in </a:t>
            </a:r>
            <a:r>
              <a:rPr lang="en-AU" b="1" dirty="0" smtClean="0">
                <a:solidFill>
                  <a:srgbClr val="FF0000"/>
                </a:solidFill>
              </a:rPr>
              <a:t>one slide</a:t>
            </a:r>
            <a:endParaRPr lang="en-A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02B79A3-E4D3-410D-B2E6-A584EACF735C}" type="slidenum">
              <a:rPr lang="en-US" smtClean="0"/>
              <a:pPr>
                <a:defRPr/>
              </a:pPr>
              <a:t>6</a:t>
            </a:fld>
            <a:r>
              <a:rPr lang="en-US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78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smtClean="0">
                <a:solidFill>
                  <a:srgbClr val="FF0000"/>
                </a:solidFill>
              </a:rPr>
              <a:t>8-10 (</a:t>
            </a:r>
            <a:r>
              <a:rPr lang="en-US" b="1" dirty="0" smtClean="0">
                <a:solidFill>
                  <a:srgbClr val="FF0000"/>
                </a:solidFill>
              </a:rPr>
              <a:t>less then 10) </a:t>
            </a:r>
            <a:r>
              <a:rPr lang="en-US" dirty="0" smtClean="0">
                <a:solidFill>
                  <a:srgbClr val="FF0000"/>
                </a:solidFill>
              </a:rPr>
              <a:t>slides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to highlight technical findings from the project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02B79A3-E4D3-410D-B2E6-A584EACF735C}" type="slidenum">
              <a:rPr lang="en-US" smtClean="0"/>
              <a:pPr>
                <a:defRPr/>
              </a:pPr>
              <a:t>7</a:t>
            </a:fld>
            <a:r>
              <a:rPr lang="en-US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58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241</Words>
  <Application>Microsoft Office PowerPoint</Application>
  <PresentationFormat>On-screen Show (4:3)</PresentationFormat>
  <Paragraphs>23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Default Design</vt:lpstr>
      <vt:lpstr>PowerPoint Presentation</vt:lpstr>
      <vt:lpstr>Project Description</vt:lpstr>
      <vt:lpstr>Main Research Activities</vt:lpstr>
      <vt:lpstr>Key Progress and Outcomes</vt:lpstr>
      <vt:lpstr>Funding Use and Financial Status   </vt:lpstr>
      <vt:lpstr>Conclusions &amp; Further Research Plan</vt:lpstr>
      <vt:lpstr>PowerPoint Presentation</vt:lpstr>
    </vt:vector>
  </TitlesOfParts>
  <Company>UQ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Introduction:  Clean Energy R&amp;D at UQ and collaboration with China </dc:title>
  <dc:creator>Geoff Wang</dc:creator>
  <cp:lastModifiedBy>Geoff Wang</cp:lastModifiedBy>
  <cp:revision>33</cp:revision>
  <dcterms:created xsi:type="dcterms:W3CDTF">2012-11-14T10:36:46Z</dcterms:created>
  <dcterms:modified xsi:type="dcterms:W3CDTF">2018-10-15T01:48:11Z</dcterms:modified>
</cp:coreProperties>
</file>